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7"/>
  </p:notesMasterIdLst>
  <p:sldIdLst>
    <p:sldId id="256" r:id="rId5"/>
    <p:sldId id="2146847054" r:id="rId6"/>
    <p:sldId id="262" r:id="rId7"/>
    <p:sldId id="263" r:id="rId8"/>
    <p:sldId id="265" r:id="rId9"/>
    <p:sldId id="266" r:id="rId10"/>
    <p:sldId id="267" r:id="rId11"/>
    <p:sldId id="2146847056" r:id="rId12"/>
    <p:sldId id="268" r:id="rId13"/>
    <p:sldId id="2146847055" r:id="rId14"/>
    <p:sldId id="269" r:id="rId15"/>
    <p:sldId id="25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29-11-2024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11/29/2024</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11/29/2024</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11/29/2024</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11/29/2024</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11/29/2024</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11/29/2024</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11/29/2024</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11/29/2024</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11/29/2024</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11/29/2024</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11/29/2024</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11/29/2024</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solidFill>
                <a:latin typeface="Arial" panose="020B0604020202020204" pitchFamily="34" charset="0"/>
                <a:cs typeface="Arial" panose="020B0604020202020204" pitchFamily="34" charset="0"/>
              </a:rPr>
              <a:t>A web page for Ordering  motor bikes</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a:solidFill>
                  <a:schemeClr val="accent1">
                    <a:lumMod val="75000"/>
                  </a:schemeClr>
                </a:solidFill>
                <a:latin typeface="Arial"/>
                <a:cs typeface="Arial"/>
              </a:rPr>
              <a:t>CAPSTONE PROJECT</a:t>
            </a:r>
          </a:p>
        </p:txBody>
      </p:sp>
      <p:sp>
        <p:nvSpPr>
          <p:cNvPr id="4" name="TextBox 3"/>
          <p:cNvSpPr txBox="1"/>
          <p:nvPr/>
        </p:nvSpPr>
        <p:spPr>
          <a:xfrm>
            <a:off x="3117529" y="4586365"/>
            <a:ext cx="7980183" cy="1323439"/>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pPr marL="457200" indent="-457200">
              <a:buAutoNum type="arabicPeriod"/>
            </a:pPr>
            <a:r>
              <a:rPr lang="en-US" sz="2000" b="1" dirty="0">
                <a:solidFill>
                  <a:schemeClr val="accent1">
                    <a:lumMod val="75000"/>
                  </a:schemeClr>
                </a:solidFill>
                <a:latin typeface="Arial"/>
                <a:cs typeface="Arial"/>
              </a:rPr>
              <a:t>SASI.K</a:t>
            </a:r>
          </a:p>
          <a:p>
            <a:pPr marL="457200" indent="-457200">
              <a:buAutoNum type="arabicPeriod"/>
            </a:pPr>
            <a:r>
              <a:rPr lang="en-US" sz="2000" b="1" dirty="0">
                <a:solidFill>
                  <a:schemeClr val="accent1">
                    <a:lumMod val="75000"/>
                  </a:schemeClr>
                </a:solidFill>
                <a:latin typeface="Arial"/>
                <a:cs typeface="Arial"/>
              </a:rPr>
              <a:t>B TECH-INFORMATION TECHNOLOGY(III-YEAR)</a:t>
            </a:r>
          </a:p>
          <a:p>
            <a:pPr marL="457200" indent="-457200">
              <a:buAutoNum type="arabicPeriod"/>
            </a:pPr>
            <a:r>
              <a:rPr lang="en-US" sz="2000" b="1" dirty="0">
                <a:solidFill>
                  <a:schemeClr val="accent1">
                    <a:lumMod val="75000"/>
                  </a:schemeClr>
                </a:solidFill>
                <a:latin typeface="Arial"/>
                <a:cs typeface="Arial"/>
              </a:rPr>
              <a:t>NEHRU INSTITUTE OF TECHNOLOGY</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p:txBody>
          <a:bodyPr/>
          <a:lstStyle/>
          <a:p>
            <a:pPr marL="0" indent="0">
              <a:buNone/>
            </a:pPr>
            <a:endParaRPr lang="en-US" sz="2000" b="1" dirty="0"/>
          </a:p>
          <a:p>
            <a:pPr marL="305435" indent="-305435"/>
            <a:endParaRPr lang="en-US" dirty="0"/>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a:t>
            </a:r>
          </a:p>
        </p:txBody>
      </p:sp>
      <p:sp>
        <p:nvSpPr>
          <p:cNvPr id="6" name="TextBox 5">
            <a:extLst>
              <a:ext uri="{FF2B5EF4-FFF2-40B4-BE49-F238E27FC236}">
                <a16:creationId xmlns:a16="http://schemas.microsoft.com/office/drawing/2014/main" id="{16F7368E-C402-40AC-8DDC-D9EB2C446709}"/>
              </a:ext>
            </a:extLst>
          </p:cNvPr>
          <p:cNvSpPr txBox="1"/>
          <p:nvPr/>
        </p:nvSpPr>
        <p:spPr>
          <a:xfrm>
            <a:off x="535670" y="1443841"/>
            <a:ext cx="11656330" cy="6463308"/>
          </a:xfrm>
          <a:prstGeom prst="rect">
            <a:avLst/>
          </a:prstGeom>
          <a:noFill/>
        </p:spPr>
        <p:txBody>
          <a:bodyPr wrap="square">
            <a:spAutoFit/>
          </a:bodyPr>
          <a:lstStyle/>
          <a:p>
            <a:r>
              <a:rPr lang="en-US" dirty="0"/>
              <a:t>The future scope of the bike ordering web page offers numerous opportunities for growth, innovation, and customer engagement. One key area for expansion is personalization, where machine learning algorithms could be used to provide tailored bike recommendations based on user preferences, browsing history, or past purchases, enhancing the shopping experience and boosting conversion rates. Additionally, the platform could introduce more advanced customization features, such as interactive 3D bike builders or virtual fitting rooms, allowing users to visualize and customize bikes in real-time. Another potential development is the addition of subscription services, such as bike maintenance or accessory packages, which would provide customers with regular, automated updates and enhance brand loyalty.</a:t>
            </a:r>
          </a:p>
          <a:p>
            <a:endParaRPr lang="en-US" dirty="0"/>
          </a:p>
          <a:p>
            <a:r>
              <a:rPr lang="en-US" dirty="0"/>
              <a:t>Finally, forming collaborations with bike manufacturers, sports brands, or local bike shops would expand product offerings, while strategic partnerships with delivery services could improve logistics and shipping efficiency. By embracing these innovations and responding to market trends, the bike ordering platform can remain competitive, adaptable, and continue to provide exceptional value to its customers.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614882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a:ea typeface="+mj-lt"/>
                <a:cs typeface="Arial"/>
              </a:rPr>
              <a:t>References</a:t>
            </a:r>
            <a:endParaRPr lang="en-US"/>
          </a:p>
        </p:txBody>
      </p:sp>
      <p:sp>
        <p:nvSpPr>
          <p:cNvPr id="2" name="Content Placeholder 1">
            <a:extLst>
              <a:ext uri="{FF2B5EF4-FFF2-40B4-BE49-F238E27FC236}">
                <a16:creationId xmlns:a16="http://schemas.microsoft.com/office/drawing/2014/main" id="{357C38BC-22B3-37B2-E0C3-812020A76077}"/>
              </a:ext>
            </a:extLst>
          </p:cNvPr>
          <p:cNvSpPr>
            <a:spLocks noGrp="1"/>
          </p:cNvSpPr>
          <p:nvPr>
            <p:ph idx="1"/>
          </p:nvPr>
        </p:nvSpPr>
        <p:spPr/>
        <p:txBody>
          <a:bodyPr>
            <a:normAutofit/>
          </a:bodyPr>
          <a:lstStyle/>
          <a:p>
            <a:pPr marL="305435" indent="-305435"/>
            <a:endParaRPr lang="en-IN" sz="2400" dirty="0">
              <a:ea typeface="+mn-lt"/>
              <a:cs typeface="+mn-lt"/>
            </a:endParaRPr>
          </a:p>
          <a:p>
            <a:pPr marL="305435" indent="-305435"/>
            <a:r>
              <a:rPr lang="en-IN" sz="2400" dirty="0">
                <a:ea typeface="+mn-lt"/>
                <a:cs typeface="+mn-lt"/>
              </a:rPr>
              <a:t>https://www.figma.com/design/T5SOb9ZuxGgz1HrNYHkplT/SASI-NAAN?node-id=0-1&amp;node-type=canvas&amp;t=idGEEkjnctWs7FiC-0</a:t>
            </a:r>
          </a:p>
        </p:txBody>
      </p:sp>
    </p:spTree>
    <p:extLst>
      <p:ext uri="{BB962C8B-B14F-4D97-AF65-F5344CB8AC3E}">
        <p14:creationId xmlns:p14="http://schemas.microsoft.com/office/powerpoint/2010/main" val="7289502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Proposed System/Solution</a:t>
            </a:r>
            <a:endParaRPr lang="en-US" dirty="0">
              <a:latin typeface="Arial"/>
              <a:cs typeface="Arial"/>
            </a:endParaRPr>
          </a:p>
          <a:p>
            <a:pPr marL="305435" indent="-305435"/>
            <a:r>
              <a:rPr lang="en-US" sz="2000" b="1" dirty="0">
                <a:latin typeface="Arial"/>
                <a:ea typeface="+mn-lt"/>
                <a:cs typeface="Calibri"/>
              </a:rPr>
              <a:t>System </a:t>
            </a:r>
            <a:r>
              <a:rPr lang="en-US" sz="2000" b="1" dirty="0">
                <a:latin typeface="Arial"/>
                <a:ea typeface="+mn-lt"/>
                <a:cs typeface="+mn-lt"/>
              </a:rPr>
              <a:t>Development Approach</a:t>
            </a:r>
            <a:endParaRPr lang="en-US" dirty="0">
              <a:latin typeface="Arial"/>
              <a:ea typeface="+mn-lt"/>
              <a:cs typeface="+mn-lt"/>
            </a:endParaRPr>
          </a:p>
          <a:p>
            <a:pPr marL="305435" indent="-305435"/>
            <a:r>
              <a:rPr lang="en-US" sz="2000" b="1" dirty="0">
                <a:latin typeface="Arial"/>
                <a:ea typeface="+mn-lt"/>
                <a:cs typeface="+mn-lt"/>
              </a:rPr>
              <a:t>Algorithm &amp; Deployment  </a:t>
            </a:r>
            <a:endParaRPr lang="en-US" dirty="0">
              <a:latin typeface="Arial"/>
              <a:cs typeface="Calibri"/>
            </a:endParaRPr>
          </a:p>
          <a:p>
            <a:pPr marL="305435" indent="-305435"/>
            <a:r>
              <a:rPr lang="en-US" sz="2000" b="1" dirty="0">
                <a:latin typeface="Arial"/>
                <a:ea typeface="+mn-lt"/>
                <a:cs typeface="Arial"/>
              </a:rPr>
              <a:t>Result </a:t>
            </a:r>
          </a:p>
          <a:p>
            <a:pPr marL="305435" indent="-305435"/>
            <a:r>
              <a:rPr lang="en-US" sz="2000" b="1" dirty="0">
                <a:latin typeface="Arial"/>
                <a:ea typeface="+mn-lt"/>
                <a:cs typeface="Arial"/>
              </a:rPr>
              <a:t>Conclusion</a:t>
            </a:r>
            <a:endParaRPr lang="en-US" dirty="0">
              <a:latin typeface="Arial"/>
              <a:cs typeface="Arial"/>
            </a:endParaRPr>
          </a:p>
          <a:p>
            <a:pPr marL="305435" indent="-305435"/>
            <a:r>
              <a:rPr lang="en-US" sz="2000" b="1" dirty="0">
                <a:latin typeface="Arial"/>
                <a:ea typeface="+mn-lt"/>
                <a:cs typeface="Arial"/>
              </a:rPr>
              <a:t>Future Scope</a:t>
            </a:r>
          </a:p>
          <a:p>
            <a:pPr marL="305435" indent="-305435"/>
            <a:r>
              <a:rPr lang="en-US" sz="2000" b="1" dirty="0">
                <a:latin typeface="Arial"/>
                <a:ea typeface="+mn-lt"/>
                <a:cs typeface="Arial"/>
              </a:rPr>
              <a:t>References</a:t>
            </a:r>
            <a:endParaRPr lang="en-US" dirty="0">
              <a:latin typeface="Arial"/>
              <a:cs typeface="Arial"/>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329925" y="640289"/>
            <a:ext cx="11029616" cy="530296"/>
          </a:xfrm>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flipV="1">
            <a:off x="764921" y="7001708"/>
            <a:ext cx="6040993" cy="799351950"/>
          </a:xfrm>
        </p:spPr>
        <p:txBody>
          <a:bodyPr/>
          <a:lstStyle/>
          <a:p>
            <a:pPr marL="0" indent="0">
              <a:buNone/>
            </a:pPr>
            <a:r>
              <a:rPr lang="en-US" dirty="0"/>
              <a:t>…..</a:t>
            </a:r>
            <a:endParaRPr lang="en-IN" dirty="0"/>
          </a:p>
        </p:txBody>
      </p:sp>
      <p:sp>
        <p:nvSpPr>
          <p:cNvPr id="3" name="Rectangle 1">
            <a:extLst>
              <a:ext uri="{FF2B5EF4-FFF2-40B4-BE49-F238E27FC236}">
                <a16:creationId xmlns:a16="http://schemas.microsoft.com/office/drawing/2014/main" id="{B81F56AD-AC77-47C1-A907-B8119A1BABE4}"/>
              </a:ext>
            </a:extLst>
          </p:cNvPr>
          <p:cNvSpPr>
            <a:spLocks noChangeArrowheads="1"/>
          </p:cNvSpPr>
          <p:nvPr/>
        </p:nvSpPr>
        <p:spPr bwMode="auto">
          <a:xfrm>
            <a:off x="329925" y="1170585"/>
            <a:ext cx="12192000"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Create a web page that enables customers to browse, customize, and order bikes online. The page should offer an easy-to-use interface for selecting and purchasing bikes, ensuring a smooth shopping experience.</a:t>
            </a: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Key Features:</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tx1"/>
                </a:solidFill>
                <a:effectLst/>
                <a:latin typeface="Arial" panose="020B0604020202020204" pitchFamily="34" charset="0"/>
              </a:rPr>
              <a:t>Bike Selection</a:t>
            </a:r>
            <a:r>
              <a:rPr kumimoji="0" lang="en-US" altLang="en-US"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Display a list of available bikes with images, descriptions, and key details (e.g., type, size, price).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Provide filters to sort bikes by type (e.g., mountain, road, hybrid) and size.</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tx1"/>
                </a:solidFill>
                <a:effectLst/>
                <a:latin typeface="Arial" panose="020B0604020202020204" pitchFamily="34" charset="0"/>
              </a:rPr>
              <a:t>Customization</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Allow customers to select bike colors, accessories (e.g., helmets, racks), and upgrades (e.g., premium tires).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Update total price dynamically based on customizations.</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Arial" panose="020B0604020202020204" pitchFamily="34" charset="0"/>
              </a:rPr>
              <a:t>Shopping Cart</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Enable users to add bikes and accessories to the cart.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Show an itemized summary with prices and quantities.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Allow customers to update or remove items from the cart.</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chemeClr val="tx1"/>
                </a:solidFill>
                <a:effectLst/>
                <a:latin typeface="Arial" panose="020B0604020202020204" pitchFamily="34" charset="0"/>
              </a:rPr>
              <a:t>Checkout Process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Collect shipping information and calculate shipping costs based on location.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Provide multiple payment options (e.g., credit card, PayPal).</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Display a final order summary for review before completing the purchase.</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chemeClr val="tx1"/>
                </a:solidFill>
                <a:effectLst/>
                <a:latin typeface="Arial" panose="020B0604020202020204" pitchFamily="34" charset="0"/>
              </a:rPr>
              <a:t>Order Confirmation</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Send an order confirmation email with order details and tracking information.</a:t>
            </a:r>
          </a:p>
        </p:txBody>
      </p:sp>
      <p:sp>
        <p:nvSpPr>
          <p:cNvPr id="4" name="Rectangle 2">
            <a:extLst>
              <a:ext uri="{FF2B5EF4-FFF2-40B4-BE49-F238E27FC236}">
                <a16:creationId xmlns:a16="http://schemas.microsoft.com/office/drawing/2014/main" id="{B7A3782A-8628-476E-803F-9CB8CC3E703B}"/>
              </a:ext>
            </a:extLst>
          </p:cNvPr>
          <p:cNvSpPr>
            <a:spLocks noChangeArrowheads="1"/>
          </p:cNvSpPr>
          <p:nvPr/>
        </p:nvSpPr>
        <p:spPr bwMode="auto">
          <a:xfrm flipH="1" flipV="1">
            <a:off x="-2164466" y="2178998"/>
            <a:ext cx="717630" cy="369332"/>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t>..</a:t>
            </a:r>
            <a:endParaRPr lang="en-IN" dirty="0"/>
          </a:p>
        </p:txBody>
      </p:sp>
      <p:sp>
        <p:nvSpPr>
          <p:cNvPr id="6" name="Rectangle 3">
            <a:extLst>
              <a:ext uri="{FF2B5EF4-FFF2-40B4-BE49-F238E27FC236}">
                <a16:creationId xmlns:a16="http://schemas.microsoft.com/office/drawing/2014/main" id="{53094C6A-7A5B-4AA3-A73C-65A47E83D298}"/>
              </a:ext>
            </a:extLst>
          </p:cNvPr>
          <p:cNvSpPr>
            <a:spLocks noChangeArrowheads="1"/>
          </p:cNvSpPr>
          <p:nvPr/>
        </p:nvSpPr>
        <p:spPr bwMode="auto">
          <a:xfrm>
            <a:off x="620521" y="3541663"/>
            <a:ext cx="11610808"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Proposed Solution</a:t>
            </a:r>
            <a:endParaRPr lang="en-US" sz="4400"/>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441671" y="1087378"/>
            <a:ext cx="11613485" cy="5563973"/>
          </a:xfrm>
        </p:spPr>
        <p:txBody>
          <a:bodyPr vert="horz" lIns="91440" tIns="45720" rIns="91440" bIns="45720" rtlCol="0" anchor="ctr">
            <a:noAutofit/>
          </a:bodyPr>
          <a:lstStyle/>
          <a:p>
            <a:pPr marL="305435" indent="-305435"/>
            <a:endParaRPr lang="en-IN" sz="1200" b="1" dirty="0">
              <a:latin typeface="Calibri"/>
              <a:cs typeface="Calibri"/>
            </a:endParaRPr>
          </a:p>
          <a:p>
            <a:pPr marL="0" indent="0">
              <a:buNone/>
            </a:pPr>
            <a:endParaRPr lang="en-IN" dirty="0"/>
          </a:p>
        </p:txBody>
      </p:sp>
      <p:sp>
        <p:nvSpPr>
          <p:cNvPr id="6" name="TextBox 5">
            <a:extLst>
              <a:ext uri="{FF2B5EF4-FFF2-40B4-BE49-F238E27FC236}">
                <a16:creationId xmlns:a16="http://schemas.microsoft.com/office/drawing/2014/main" id="{3DD76717-2E37-4534-B103-2FB287F2D811}"/>
              </a:ext>
            </a:extLst>
          </p:cNvPr>
          <p:cNvSpPr txBox="1"/>
          <p:nvPr/>
        </p:nvSpPr>
        <p:spPr>
          <a:xfrm>
            <a:off x="441670" y="1527859"/>
            <a:ext cx="11613485" cy="3477875"/>
          </a:xfrm>
          <a:prstGeom prst="rect">
            <a:avLst/>
          </a:prstGeom>
          <a:noFill/>
        </p:spPr>
        <p:txBody>
          <a:bodyPr wrap="square">
            <a:spAutoFit/>
          </a:bodyPr>
          <a:lstStyle/>
          <a:p>
            <a:r>
              <a:rPr lang="en-US" sz="2000" dirty="0"/>
              <a:t>To address the problem of creating a web page for ordering bikes, the solution involves designing an intuitive and responsive interface that allows users to easily browse, customize, and purchase bikes. The page will display a comprehensive catalog of available bikes with detailed descriptions, images, and key information such as type, size, and price. Users can filter and sort bikes based on criteria like type (e.g., mountain, road, hybrid) and size, helping them quickly find what they’re looking for.</a:t>
            </a:r>
          </a:p>
          <a:p>
            <a:r>
              <a:rPr lang="en-US" sz="2000" dirty="0"/>
              <a:t>To enhance the user experience, the system will offer customization options, allowing customers to select bike colors, accessories (such as helmets, locks, and racks), and upgrades (e.g., premium tires or seats). The total price will automatically update as users make their selections, ensuring transparency throughout the process. Once customers have selected their bikes and accessories, they can add them to the shopping cart, where they can view a detailed summary of the items, adjust quantities, or remove products.</a:t>
            </a: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2" y="662572"/>
            <a:ext cx="11029616" cy="530296"/>
          </a:xfrm>
        </p:spPr>
        <p:txBody>
          <a:bodyPr>
            <a:normAutofit fontScale="90000"/>
          </a:bodyPr>
          <a:lstStyle/>
          <a:p>
            <a:r>
              <a:rPr lang="en-US" sz="4400" b="1">
                <a:solidFill>
                  <a:schemeClr val="accent1"/>
                </a:solidFill>
                <a:latin typeface="Arial"/>
                <a:ea typeface="+mj-lt"/>
                <a:cs typeface="Arial"/>
              </a:rPr>
              <a:t>System  Approach</a:t>
            </a:r>
            <a:endParaRPr lang="en-US" sz="440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a:xfrm>
            <a:off x="477019" y="662572"/>
            <a:ext cx="11029615" cy="4893402"/>
          </a:xfrm>
        </p:spPr>
        <p:txBody>
          <a:bodyPr/>
          <a:lstStyle/>
          <a:p>
            <a:pPr marL="0" indent="0">
              <a:buNone/>
            </a:pPr>
            <a:r>
              <a:rPr lang="en-US" sz="1800" b="1" dirty="0">
                <a:solidFill>
                  <a:srgbClr val="0F0F0F"/>
                </a:solidFill>
              </a:rPr>
              <a:t>Software : The project utilized the free version of Figma, an online collaborative interface design tool, to develop the responsive landing page. Figma was chosen for its user-friendly interface, robust prototyping features, and ability to create responsive designs seamlessly. It allowed the design process to include features such as interactive elements, smooth transitions, and device-specific layouts (desktop, tablet, and mobile views) without requiring extensive coding knowledge. The tool’s cloud-based environment enabled efficient file management and easy iteration on designs.</a:t>
            </a:r>
          </a:p>
          <a:p>
            <a:pPr marL="0" indent="0">
              <a:buNone/>
            </a:pPr>
            <a:r>
              <a:rPr lang="en-US" sz="1800" b="1" dirty="0" err="1">
                <a:solidFill>
                  <a:srgbClr val="0F0F0F"/>
                </a:solidFill>
              </a:rPr>
              <a:t>Hardware:The</a:t>
            </a:r>
            <a:r>
              <a:rPr lang="en-US" sz="1800" b="1" dirty="0">
                <a:solidFill>
                  <a:srgbClr val="0F0F0F"/>
                </a:solidFill>
              </a:rPr>
              <a:t> project was developed using a Acer Aspire 3, equipped with the following </a:t>
            </a:r>
            <a:r>
              <a:rPr lang="en-US" sz="1800" b="1" dirty="0" err="1">
                <a:solidFill>
                  <a:srgbClr val="0F0F0F"/>
                </a:solidFill>
              </a:rPr>
              <a:t>configurations:Processor</a:t>
            </a:r>
            <a:r>
              <a:rPr lang="en-US" sz="1800" b="1" dirty="0">
                <a:solidFill>
                  <a:srgbClr val="0F0F0F"/>
                </a:solidFill>
              </a:rPr>
              <a:t>: AMD Ryzen 7 7840HSRAM: 16GB DDR5, enabling smooth multitasking and handling of resource-intensive tasks like </a:t>
            </a:r>
            <a:r>
              <a:rPr lang="en-US" sz="1800" b="1" dirty="0" err="1">
                <a:solidFill>
                  <a:srgbClr val="0F0F0F"/>
                </a:solidFill>
              </a:rPr>
              <a:t>Figma.Graphics</a:t>
            </a:r>
            <a:r>
              <a:rPr lang="en-US" sz="1800" b="1" dirty="0">
                <a:solidFill>
                  <a:srgbClr val="0F0F0F"/>
                </a:solidFill>
              </a:rPr>
              <a:t> Card: NVIDIA GeForce RTX 4060, ensuring high performance for rendering designs and </a:t>
            </a:r>
            <a:r>
              <a:rPr lang="en-US" sz="1800" b="1" dirty="0" err="1">
                <a:solidFill>
                  <a:srgbClr val="0F0F0F"/>
                </a:solidFill>
              </a:rPr>
              <a:t>prototypes.Storage</a:t>
            </a:r>
            <a:r>
              <a:rPr lang="en-US" sz="1800" b="1" dirty="0">
                <a:solidFill>
                  <a:srgbClr val="0F0F0F"/>
                </a:solidFill>
              </a:rPr>
              <a:t>: 1TB SSD, providing ample space for storing project files and design </a:t>
            </a:r>
            <a:r>
              <a:rPr lang="en-US" sz="1800" b="1" dirty="0" err="1">
                <a:solidFill>
                  <a:srgbClr val="0F0F0F"/>
                </a:solidFill>
              </a:rPr>
              <a:t>resources.Display</a:t>
            </a:r>
            <a:r>
              <a:rPr lang="en-US" sz="1800" b="1" dirty="0">
                <a:solidFill>
                  <a:srgbClr val="0F0F0F"/>
                </a:solidFill>
              </a:rPr>
              <a:t>: 15.6-inch FHD screen with a 144Hz refresh rate, ensuring accurate and vibrant visual representation during the design process.</a:t>
            </a:r>
            <a:endParaRPr lang="en-IN" sz="1800" b="1" dirty="0">
              <a:solidFill>
                <a:srgbClr val="0F0F0F"/>
              </a:solidFill>
            </a:endParaRPr>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33665" y="516961"/>
            <a:ext cx="11029616" cy="530296"/>
          </a:xfrm>
        </p:spPr>
        <p:txBody>
          <a:bodyPr>
            <a:normAutofit fontScale="90000"/>
          </a:bodyPr>
          <a:lstStyle/>
          <a:p>
            <a:r>
              <a:rPr lang="en-US" sz="4400" b="1" dirty="0">
                <a:solidFill>
                  <a:schemeClr val="accent1"/>
                </a:solidFill>
                <a:latin typeface="Arial"/>
                <a:ea typeface="+mj-lt"/>
                <a:cs typeface="Arial"/>
              </a:rPr>
              <a:t>TECHNIQUES &amp; Deployment</a:t>
            </a:r>
            <a:endParaRPr lang="en-US" dirty="0">
              <a:solidFill>
                <a:schemeClr val="accent1"/>
              </a:solidFill>
            </a:endParaRPr>
          </a:p>
        </p:txBody>
      </p:sp>
      <p:sp>
        <p:nvSpPr>
          <p:cNvPr id="2" name="Content Placeholder 1">
            <a:extLst>
              <a:ext uri="{FF2B5EF4-FFF2-40B4-BE49-F238E27FC236}">
                <a16:creationId xmlns:a16="http://schemas.microsoft.com/office/drawing/2014/main" id="{F7F0871F-2198-9E37-C96F-3611AA199B60}"/>
              </a:ext>
            </a:extLst>
          </p:cNvPr>
          <p:cNvSpPr>
            <a:spLocks noGrp="1"/>
          </p:cNvSpPr>
          <p:nvPr>
            <p:ph idx="1"/>
          </p:nvPr>
        </p:nvSpPr>
        <p:spPr>
          <a:xfrm>
            <a:off x="0" y="1047257"/>
            <a:ext cx="12072395" cy="5610999"/>
          </a:xfrm>
        </p:spPr>
        <p:txBody>
          <a:bodyPr>
            <a:noAutofit/>
          </a:bodyPr>
          <a:lstStyle/>
          <a:p>
            <a:r>
              <a:rPr lang="en-US" sz="1600" dirty="0"/>
              <a:t>To develop and deploy the bike ordering web page, modern web development techniques and deployment strategies will be employed to ensure a scalable, secure, and user-friendly system. On the front-end, frameworks like </a:t>
            </a:r>
            <a:r>
              <a:rPr lang="en-US" sz="1600" b="1" dirty="0"/>
              <a:t>React</a:t>
            </a:r>
            <a:r>
              <a:rPr lang="en-US" sz="1600" dirty="0"/>
              <a:t> or </a:t>
            </a:r>
            <a:r>
              <a:rPr lang="en-US" sz="1600" b="1" dirty="0"/>
              <a:t>Vue.js</a:t>
            </a:r>
            <a:r>
              <a:rPr lang="en-US" sz="1600" dirty="0"/>
              <a:t> will be used to build a dynamic, single-page application (SPA) that provides real-time updates and an intuitive, mobile-friendly experience. HTML5, CSS3, and responsive design principles will ensure the page adapts seamlessly across devices. The back-end will be powered by </a:t>
            </a:r>
            <a:r>
              <a:rPr lang="en-US" sz="1600" b="1" dirty="0"/>
              <a:t>Node.js</a:t>
            </a:r>
            <a:r>
              <a:rPr lang="en-US" sz="1600" dirty="0"/>
              <a:t> with the </a:t>
            </a:r>
            <a:r>
              <a:rPr lang="en-US" sz="1600" b="1" dirty="0"/>
              <a:t>Express</a:t>
            </a:r>
            <a:r>
              <a:rPr lang="en-US" sz="1600" dirty="0"/>
              <a:t> framework or </a:t>
            </a:r>
            <a:r>
              <a:rPr lang="en-US" sz="1600" b="1" dirty="0"/>
              <a:t>Django</a:t>
            </a:r>
            <a:r>
              <a:rPr lang="en-US" sz="1600" dirty="0"/>
              <a:t>, which are well-suited for handling real-time requests like filtering the bike catalog, processing orders, and integrating with payment gateways. RESTful APIs will facilitate smooth communication between the front-end and back-end systems.</a:t>
            </a:r>
          </a:p>
          <a:p>
            <a:r>
              <a:rPr lang="en-US" sz="1600" dirty="0"/>
              <a:t>For data management, a </a:t>
            </a:r>
            <a:r>
              <a:rPr lang="en-US" sz="1600" b="1" dirty="0"/>
              <a:t>relational database</a:t>
            </a:r>
            <a:r>
              <a:rPr lang="en-US" sz="1600" dirty="0"/>
              <a:t> such as </a:t>
            </a:r>
            <a:r>
              <a:rPr lang="en-US" sz="1600" b="1" dirty="0"/>
              <a:t>MySQL</a:t>
            </a:r>
            <a:r>
              <a:rPr lang="en-US" sz="1600" dirty="0"/>
              <a:t> or </a:t>
            </a:r>
            <a:r>
              <a:rPr lang="en-US" sz="1600" b="1" dirty="0"/>
              <a:t>PostgreSQL</a:t>
            </a:r>
            <a:r>
              <a:rPr lang="en-US" sz="1600" dirty="0"/>
              <a:t> will store bike catalog information, user profiles, orders, and transaction details, while </a:t>
            </a:r>
            <a:r>
              <a:rPr lang="en-US" sz="1600" b="1" dirty="0"/>
              <a:t>NoSQL</a:t>
            </a:r>
            <a:r>
              <a:rPr lang="en-US" sz="1600" dirty="0"/>
              <a:t> databases like </a:t>
            </a:r>
            <a:r>
              <a:rPr lang="en-US" sz="1600" b="1" dirty="0"/>
              <a:t>MongoDB</a:t>
            </a:r>
            <a:r>
              <a:rPr lang="en-US" sz="1600" dirty="0"/>
              <a:t> can be used for unstructured data storage. Secure user authentication will be handled using </a:t>
            </a:r>
            <a:r>
              <a:rPr lang="en-US" sz="1600" b="1" dirty="0"/>
              <a:t>JWT (JSON Web Tokens)</a:t>
            </a:r>
            <a:r>
              <a:rPr lang="en-US" sz="1600" dirty="0"/>
              <a:t> or </a:t>
            </a:r>
            <a:r>
              <a:rPr lang="en-US" sz="1600" b="1" dirty="0"/>
              <a:t>OAuth</a:t>
            </a:r>
            <a:r>
              <a:rPr lang="en-US" sz="1600" dirty="0"/>
              <a:t> for third-party logins, and SSL/TLS encryption will protect data during transmission. For payment processing, third-party services like </a:t>
            </a:r>
            <a:r>
              <a:rPr lang="en-US" sz="1600" b="1" dirty="0"/>
              <a:t>Stripe</a:t>
            </a:r>
            <a:r>
              <a:rPr lang="en-US" sz="1600" dirty="0"/>
              <a:t> or </a:t>
            </a:r>
            <a:r>
              <a:rPr lang="en-US" sz="1600" b="1" dirty="0"/>
              <a:t>PayPal</a:t>
            </a:r>
            <a:r>
              <a:rPr lang="en-US" sz="1600" dirty="0"/>
              <a:t> will be integrated to securely manage transactions and protect sensitive information.</a:t>
            </a:r>
          </a:p>
          <a:p>
            <a:r>
              <a:rPr lang="en-US" sz="1600" dirty="0"/>
              <a:t>When it comes to deployment, the web application will be hosted on cloud platforms like </a:t>
            </a:r>
            <a:r>
              <a:rPr lang="en-US" sz="1600" b="1" dirty="0"/>
              <a:t>AWS</a:t>
            </a:r>
            <a:r>
              <a:rPr lang="en-US" sz="1600" dirty="0"/>
              <a:t> or </a:t>
            </a:r>
            <a:r>
              <a:rPr lang="en-US" sz="1600" b="1" dirty="0"/>
              <a:t>Heroku</a:t>
            </a:r>
            <a:r>
              <a:rPr lang="en-US" sz="1600" dirty="0"/>
              <a:t>, offering scalable and reliable environments. </a:t>
            </a:r>
            <a:r>
              <a:rPr lang="en-US" sz="1600" b="1" dirty="0"/>
              <a:t>AWS EC2</a:t>
            </a:r>
            <a:r>
              <a:rPr lang="en-US" sz="1600" dirty="0"/>
              <a:t> and </a:t>
            </a:r>
            <a:r>
              <a:rPr lang="en-US" sz="1600" b="1" dirty="0"/>
              <a:t>RDS</a:t>
            </a:r>
            <a:r>
              <a:rPr lang="en-US" sz="1600" dirty="0"/>
              <a:t> can handle the server and database needs, while </a:t>
            </a:r>
            <a:r>
              <a:rPr lang="en-US" sz="1600" b="1" dirty="0"/>
              <a:t>Heroku</a:t>
            </a:r>
            <a:r>
              <a:rPr lang="en-US" sz="1600" dirty="0"/>
              <a:t> provides a more simplified deployment process. A </a:t>
            </a:r>
            <a:r>
              <a:rPr lang="en-US" sz="1600" b="1" dirty="0"/>
              <a:t>Continuous Integration/Continuous Deployment (CI/CD)</a:t>
            </a:r>
            <a:r>
              <a:rPr lang="en-US" sz="1600" dirty="0"/>
              <a:t> pipeline will be set up using </a:t>
            </a:r>
            <a:r>
              <a:rPr lang="en-US" sz="1600" b="1" dirty="0"/>
              <a:t>Jenkins</a:t>
            </a:r>
            <a:r>
              <a:rPr lang="en-US" sz="1600" dirty="0"/>
              <a:t> or </a:t>
            </a:r>
            <a:r>
              <a:rPr lang="en-US" sz="1600" b="1" dirty="0"/>
              <a:t>GitHub Actions</a:t>
            </a:r>
            <a:r>
              <a:rPr lang="en-US" sz="1600" dirty="0"/>
              <a:t> to automate testing, building, and deploying the application. Additionally, a </a:t>
            </a:r>
            <a:r>
              <a:rPr lang="en-US" sz="1600" b="1" dirty="0"/>
              <a:t>Content Delivery Network (CDN)</a:t>
            </a:r>
            <a:r>
              <a:rPr lang="en-US" sz="1600" dirty="0"/>
              <a:t> like </a:t>
            </a:r>
            <a:r>
              <a:rPr lang="en-US" sz="1600" b="1" dirty="0"/>
              <a:t>Cloudflare</a:t>
            </a:r>
            <a:r>
              <a:rPr lang="en-US" sz="1600" dirty="0"/>
              <a:t> will be used to improve site performance by caching static resources, thus speeding up loading times for global users.</a:t>
            </a:r>
          </a:p>
          <a:p>
            <a:pPr marL="305435" indent="-305435"/>
            <a:endParaRPr lang="en-IN" sz="1600" dirty="0"/>
          </a:p>
        </p:txBody>
      </p:sp>
    </p:spTree>
    <p:extLst>
      <p:ext uri="{BB962C8B-B14F-4D97-AF65-F5344CB8AC3E}">
        <p14:creationId xmlns:p14="http://schemas.microsoft.com/office/powerpoint/2010/main" val="4154508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a:ea typeface="+mj-lt"/>
                <a:cs typeface="Arial"/>
              </a:rPr>
              <a:t>Result</a:t>
            </a:r>
            <a:endParaRPr lang="en-US"/>
          </a:p>
        </p:txBody>
      </p:sp>
      <p:pic>
        <p:nvPicPr>
          <p:cNvPr id="6" name="Content Placeholder 5" descr="A motorcycle parked on the side of a road&#10;&#10;Description automatically generated">
            <a:extLst>
              <a:ext uri="{FF2B5EF4-FFF2-40B4-BE49-F238E27FC236}">
                <a16:creationId xmlns:a16="http://schemas.microsoft.com/office/drawing/2014/main" id="{9AF6EC23-737A-4F91-932D-58F1A35D53C0}"/>
              </a:ext>
            </a:extLst>
          </p:cNvPr>
          <p:cNvPicPr>
            <a:picLocks noGrp="1" noChangeAspect="1"/>
          </p:cNvPicPr>
          <p:nvPr>
            <p:ph idx="1"/>
          </p:nvPr>
        </p:nvPicPr>
        <p:blipFill>
          <a:blip r:embed="rId2"/>
          <a:stretch>
            <a:fillRect/>
          </a:stretch>
        </p:blipFill>
        <p:spPr>
          <a:xfrm>
            <a:off x="2809875" y="1301750"/>
            <a:ext cx="6572250" cy="4673600"/>
          </a:xfrm>
        </p:spPr>
      </p:pic>
    </p:spTree>
    <p:extLst>
      <p:ext uri="{BB962C8B-B14F-4D97-AF65-F5344CB8AC3E}">
        <p14:creationId xmlns:p14="http://schemas.microsoft.com/office/powerpoint/2010/main" val="1483293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9" name="Rectangle 18">
            <a:extLst>
              <a:ext uri="{FF2B5EF4-FFF2-40B4-BE49-F238E27FC236}">
                <a16:creationId xmlns:a16="http://schemas.microsoft.com/office/drawing/2014/main" id="{2FB82883-1DC0-4BE1-A607-009095F33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FA98EAA-A866-4C95-A2A8-44E46FBA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56000">
                <a:schemeClr val="tx1">
                  <a:alpha val="39000"/>
                </a:schemeClr>
              </a:gs>
              <a:gs pos="100000">
                <a:schemeClr val="tx1">
                  <a:alpha val="8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2103121" y="4727173"/>
            <a:ext cx="7985759" cy="868823"/>
          </a:xfrm>
        </p:spPr>
        <p:txBody>
          <a:bodyPr vert="horz" lIns="91440" tIns="45720" rIns="91440" bIns="45720" rtlCol="0" anchor="b">
            <a:normAutofit/>
          </a:bodyPr>
          <a:lstStyle/>
          <a:p>
            <a:pPr algn="ctr"/>
            <a:r>
              <a:rPr lang="en-US" sz="4000">
                <a:solidFill>
                  <a:schemeClr val="bg1"/>
                </a:solidFill>
              </a:rPr>
              <a:t>Result</a:t>
            </a:r>
          </a:p>
        </p:txBody>
      </p:sp>
      <p:pic>
        <p:nvPicPr>
          <p:cNvPr id="7" name="Content Placeholder 6" descr="A screenshot of a video game&#10;&#10;Description automatically generated">
            <a:extLst>
              <a:ext uri="{FF2B5EF4-FFF2-40B4-BE49-F238E27FC236}">
                <a16:creationId xmlns:a16="http://schemas.microsoft.com/office/drawing/2014/main" id="{07527942-F020-4360-8C04-8F920E110EDB}"/>
              </a:ext>
            </a:extLst>
          </p:cNvPr>
          <p:cNvPicPr>
            <a:picLocks noGrp="1" noChangeAspect="1"/>
          </p:cNvPicPr>
          <p:nvPr>
            <p:ph idx="1"/>
          </p:nvPr>
        </p:nvPicPr>
        <p:blipFill>
          <a:blip r:embed="rId2"/>
          <a:stretch>
            <a:fillRect/>
          </a:stretch>
        </p:blipFill>
        <p:spPr>
          <a:xfrm>
            <a:off x="581024" y="825910"/>
            <a:ext cx="11164441" cy="4100051"/>
          </a:xfrm>
        </p:spPr>
      </p:pic>
    </p:spTree>
    <p:extLst>
      <p:ext uri="{BB962C8B-B14F-4D97-AF65-F5344CB8AC3E}">
        <p14:creationId xmlns:p14="http://schemas.microsoft.com/office/powerpoint/2010/main" val="1184113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a:ea typeface="+mj-lt"/>
                <a:cs typeface="Arial"/>
              </a:rPr>
              <a:t>Conclusion</a:t>
            </a:r>
            <a:endParaRPr lang="en-US"/>
          </a:p>
        </p:txBody>
      </p:sp>
      <p:sp>
        <p:nvSpPr>
          <p:cNvPr id="2" name="Content Placeholder 1">
            <a:extLst>
              <a:ext uri="{FF2B5EF4-FFF2-40B4-BE49-F238E27FC236}">
                <a16:creationId xmlns:a16="http://schemas.microsoft.com/office/drawing/2014/main" id="{005E46AB-32C4-4B57-A2B1-50738A64BE1B}"/>
              </a:ext>
            </a:extLst>
          </p:cNvPr>
          <p:cNvSpPr>
            <a:spLocks noGrp="1"/>
          </p:cNvSpPr>
          <p:nvPr>
            <p:ph idx="1"/>
          </p:nvPr>
        </p:nvSpPr>
        <p:spPr>
          <a:xfrm>
            <a:off x="303400" y="0"/>
            <a:ext cx="12035213" cy="6155844"/>
          </a:xfrm>
        </p:spPr>
        <p:txBody>
          <a:bodyPr>
            <a:normAutofit/>
          </a:bodyPr>
          <a:lstStyle/>
          <a:p>
            <a:pPr marL="0" indent="0">
              <a:buNone/>
            </a:pPr>
            <a:r>
              <a:rPr lang="en-US" sz="2000" dirty="0"/>
              <a:t>In conclusion, the proposed solution for the bike ordering web page utilizes modern web development techniques and best practices to create a seamless, secure, and scalable online shopping experience. By combining dynamic front-end frameworks like React or Vue.js with robust back-end technologies such as Node.js or Django, the system ensures efficient handling of user interactions, real-time updates, and secure transactions. The integration of payment gateways like Stripe or PayPal further guarantees safe processing of customer payments.</a:t>
            </a:r>
          </a:p>
          <a:p>
            <a:pPr marL="0" indent="0">
              <a:buNone/>
            </a:pPr>
            <a:r>
              <a:rPr lang="en-US" sz="2000" dirty="0"/>
              <a:t>Overall, this approach ensures that the bike ordering web page will meet the needs of customers, deliver a secure and efficient user experience, and remain flexible and scalable as the business expands.</a:t>
            </a:r>
          </a:p>
          <a:p>
            <a:pPr marL="305435" indent="-305435"/>
            <a:endParaRPr lang="en-IN" sz="2000" dirty="0"/>
          </a:p>
        </p:txBody>
      </p:sp>
    </p:spTree>
    <p:extLst>
      <p:ext uri="{BB962C8B-B14F-4D97-AF65-F5344CB8AC3E}">
        <p14:creationId xmlns:p14="http://schemas.microsoft.com/office/powerpoint/2010/main" val="3183315129"/>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7" ma:contentTypeDescription="Create a new document." ma:contentTypeScope="" ma:versionID="55a158675e089c6a85ab0f83b89e1a15">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b35f082308864fa161c4a0a9eca35eff"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element ref="ns3:MediaServiceObjectDetectorVersion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9162bd5b-4ed9-4da3-b376-05204580ba3f" xsi:nil="true"/>
    <_activity xmlns="9162bd5b-4ed9-4da3-b376-05204580ba3f" xsi:nil="true"/>
  </documentManagement>
</p:properties>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6E816721-11E4-4989-8472-AB5A7EC20404}">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289AE2-D2AE-49D1-AFAC-3A79F6794255}">
  <ds:schemaRefs>
    <ds:schemaRef ds:uri="http://schemas.microsoft.com/office/2006/metadata/properties"/>
    <ds:schemaRef ds:uri="http://www.w3.org/2000/xmlns/"/>
    <ds:schemaRef ds:uri="9162bd5b-4ed9-4da3-b376-05204580ba3f"/>
    <ds:schemaRef ds:uri="http://www.w3.org/2001/XMLSchema-instan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Future forward</Template>
  <TotalTime>211</TotalTime>
  <Words>1336</Words>
  <Application>Microsoft Office PowerPoint</Application>
  <PresentationFormat>Widescreen</PresentationFormat>
  <Paragraphs>70</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Franklin Gothic Book</vt:lpstr>
      <vt:lpstr>Franklin Gothic Demi</vt:lpstr>
      <vt:lpstr>Wingdings 2</vt:lpstr>
      <vt:lpstr>DividendVTI</vt:lpstr>
      <vt:lpstr>A web page for Ordering  motor bikes</vt:lpstr>
      <vt:lpstr>OUTLINE</vt:lpstr>
      <vt:lpstr>Problem Statement</vt:lpstr>
      <vt:lpstr>Proposed Solution</vt:lpstr>
      <vt:lpstr>System  Approach</vt:lpstr>
      <vt:lpstr>TECHNIQUES &amp; Deployment</vt:lpstr>
      <vt:lpstr>Result</vt:lpstr>
      <vt:lpstr>Result</vt:lpstr>
      <vt:lpstr>Conclusion</vt:lpstr>
      <vt:lpstr>PowerPoint Presentation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Sasi</cp:lastModifiedBy>
  <cp:revision>52</cp:revision>
  <dcterms:created xsi:type="dcterms:W3CDTF">2021-05-26T16:50:10Z</dcterms:created>
  <dcterms:modified xsi:type="dcterms:W3CDTF">2024-11-29T02:19:30Z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